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73" r:id="rId7"/>
    <p:sldId id="278" r:id="rId8"/>
    <p:sldId id="261" r:id="rId9"/>
    <p:sldId id="279" r:id="rId10"/>
    <p:sldId id="280"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27089DD9-52E5-480E-BF1C-E118E77962C9}"/>
    <pc:docChg chg="modSld">
      <pc:chgData name="Lotte de Laat" userId="15de91df-583f-4d70-b778-ea26560819e4" providerId="ADAL" clId="{27089DD9-52E5-480E-BF1C-E118E77962C9}" dt="2023-12-11T15:43:39.665" v="1" actId="20577"/>
      <pc:docMkLst>
        <pc:docMk/>
      </pc:docMkLst>
      <pc:sldChg chg="modSp mod">
        <pc:chgData name="Lotte de Laat" userId="15de91df-583f-4d70-b778-ea26560819e4" providerId="ADAL" clId="{27089DD9-52E5-480E-BF1C-E118E77962C9}" dt="2023-12-11T15:43:39.665" v="1" actId="20577"/>
        <pc:sldMkLst>
          <pc:docMk/>
          <pc:sldMk cId="1914404811" sldId="257"/>
        </pc:sldMkLst>
        <pc:spChg chg="mod">
          <ac:chgData name="Lotte de Laat" userId="15de91df-583f-4d70-b778-ea26560819e4" providerId="ADAL" clId="{27089DD9-52E5-480E-BF1C-E118E77962C9}" dt="2023-12-11T15:43:39.665" v="1" actId="20577"/>
          <ac:spMkLst>
            <pc:docMk/>
            <pc:sldMk cId="1914404811" sldId="257"/>
            <ac:spMk id="4" creationId="{7E256807-68E5-45A0-8DD0-5696A7E4E9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BE3FD-1191-DA42-8B3D-68DE08093FF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0106D1C-761D-5707-1970-39D2FCE1AD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083A87B-979A-5F5A-06FD-A5CB7E329A58}"/>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ED38371C-2626-9137-1915-F98F955A57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389306-968B-AADF-954F-528D2C00013D}"/>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28201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BCDA6-54D2-355D-ABCE-97C083387CD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A547AC-DD45-2DE5-B9EC-8A65053DDB0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00EDD7-C6D7-EC67-EABE-D1DAE7A3DF0A}"/>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14BA5D8E-2BBD-9739-0D65-4C6B605EAC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F330B3A-98F9-A51C-F82A-0829BCC48E3F}"/>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1703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C4FC551-BF62-82FA-5948-05A3D26132C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BE74F44-8240-CF68-55F6-2910A63656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25330C-EBB7-6F45-3BCA-42A507F0C36A}"/>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97ABC404-7F4F-7AEC-9BE4-C1618961238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A4363F-C5A4-567B-B15D-1875BEB8187E}"/>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407716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450C4-13CB-A275-60D3-395AABF8B32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177D1C-DA20-27B2-19FE-B01C9D7AD8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A34B36-FDCB-E367-0330-A6718D16699A}"/>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F680D9AA-FE09-978C-536F-F1772D5B306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AE5B1D-F571-97DC-0B70-05F42F7D1211}"/>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90529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FC1EE-9785-EE08-35AE-1FC130901B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0F8A442-4658-51E9-13E2-DFCE56080D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D623C68-B6D5-56CF-4340-2F7E19E16872}"/>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B4A5F4C6-939A-EA02-B1C3-6E6B21FCC2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FFF642-FCF7-33AD-9AF3-32CE73462525}"/>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2110023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E793EE-41F6-570D-7926-D86F3AB87A1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EA7094F-75D0-E271-91DA-7607C94DE76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74BC56B-2E51-99A8-857F-D07A380D6DC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4AB3D0D-5C6D-AC8A-C423-46AF67ED9BAE}"/>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41ABF455-B559-5F8D-55C4-9147E35BD9B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54239A-AA58-A911-A162-E5F0A0559CDF}"/>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23674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363F6-7B79-76B0-87C9-8D52FD90E88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7F3465-F73A-10D8-E0E2-79D792291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7F47609-45F2-C9A2-7967-B2EB035B7F5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747272-78E4-8386-A4CF-C8B0D9483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4529696-4D28-0615-0EA8-BB1DE05D18A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670708F-8AAA-9709-72BF-2E4F4204166B}"/>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8" name="Tijdelijke aanduiding voor voettekst 7">
            <a:extLst>
              <a:ext uri="{FF2B5EF4-FFF2-40B4-BE49-F238E27FC236}">
                <a16:creationId xmlns:a16="http://schemas.microsoft.com/office/drawing/2014/main" id="{D81DB453-1759-AEC8-CB7E-DA2E0E4A01F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F318E40-FFB4-AE73-20C8-D4A158CBDCE4}"/>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117639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F6CDC-55D9-6E95-1148-34D86C933C8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A758CC5-3262-7EC9-6DBB-E76078B2C00E}"/>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4" name="Tijdelijke aanduiding voor voettekst 3">
            <a:extLst>
              <a:ext uri="{FF2B5EF4-FFF2-40B4-BE49-F238E27FC236}">
                <a16:creationId xmlns:a16="http://schemas.microsoft.com/office/drawing/2014/main" id="{50D66E42-44EF-8AA8-0524-3A00778AD16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16477B4-A6C1-704E-2284-5C4E57287D37}"/>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253592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B41D691-8286-3B1B-815D-179ADB3ABDB3}"/>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3" name="Tijdelijke aanduiding voor voettekst 2">
            <a:extLst>
              <a:ext uri="{FF2B5EF4-FFF2-40B4-BE49-F238E27FC236}">
                <a16:creationId xmlns:a16="http://schemas.microsoft.com/office/drawing/2014/main" id="{00CDBF5E-5726-C6A0-B214-FB3F744BFC3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AC13F54-2D9A-0F3D-0DE6-BA1128544ED3}"/>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354746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D7F8-B249-76A6-105C-CFC7BEA94F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CC90787-2B59-D533-A6F0-1AB2AF406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DAF9600-907C-F91A-B8CA-9294663F8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9594906-2E12-0CB4-3641-4D1E3763F63C}"/>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896BB9D4-1017-0762-B70B-2B3964B44B1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B26BCA2-D665-1548-43DD-AB1B765E27B0}"/>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244882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9CE8A-EAC4-72A9-D53E-2D174D0059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912C46-3FD3-928C-A349-A9B42771F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832D54A-8A51-5A5D-AE06-3F1A395B8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3A58ED0-C447-37A6-82AF-D483F183ABA7}"/>
              </a:ext>
            </a:extLst>
          </p:cNvPr>
          <p:cNvSpPr>
            <a:spLocks noGrp="1"/>
          </p:cNvSpPr>
          <p:nvPr>
            <p:ph type="dt" sz="half" idx="10"/>
          </p:nvPr>
        </p:nvSpPr>
        <p:spPr/>
        <p:txBody>
          <a:bodyPr/>
          <a:lstStyle/>
          <a:p>
            <a:fld id="{A5239DE6-2737-47DD-B7ED-1A9CA84A8A11}" type="datetimeFigureOut">
              <a:rPr lang="nl-NL" smtClean="0"/>
              <a:t>11-12-2023</a:t>
            </a:fld>
            <a:endParaRPr lang="nl-NL"/>
          </a:p>
        </p:txBody>
      </p:sp>
      <p:sp>
        <p:nvSpPr>
          <p:cNvPr id="6" name="Tijdelijke aanduiding voor voettekst 5">
            <a:extLst>
              <a:ext uri="{FF2B5EF4-FFF2-40B4-BE49-F238E27FC236}">
                <a16:creationId xmlns:a16="http://schemas.microsoft.com/office/drawing/2014/main" id="{77AD9223-D856-CC20-4841-039FD96D73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14305E-3A5F-36E2-2AE4-154D0491807C}"/>
              </a:ext>
            </a:extLst>
          </p:cNvPr>
          <p:cNvSpPr>
            <a:spLocks noGrp="1"/>
          </p:cNvSpPr>
          <p:nvPr>
            <p:ph type="sldNum" sz="quarter" idx="12"/>
          </p:nvPr>
        </p:nvSpPr>
        <p:spPr/>
        <p:txBody>
          <a:bodyPr/>
          <a:lstStyle/>
          <a:p>
            <a:fld id="{761D1E7F-20F5-46E9-9836-B428D0BCC037}" type="slidenum">
              <a:rPr lang="nl-NL" smtClean="0"/>
              <a:t>‹nr.›</a:t>
            </a:fld>
            <a:endParaRPr lang="nl-NL"/>
          </a:p>
        </p:txBody>
      </p:sp>
    </p:spTree>
    <p:extLst>
      <p:ext uri="{BB962C8B-B14F-4D97-AF65-F5344CB8AC3E}">
        <p14:creationId xmlns:p14="http://schemas.microsoft.com/office/powerpoint/2010/main" val="31106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8BE0C1F-31FC-CE98-B18F-B73F7DFC7F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46409A2-BBEA-3930-BC76-0F6406216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EA2DC1-10A6-AEF3-4C83-DDC56C81C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39DE6-2737-47DD-B7ED-1A9CA84A8A11}" type="datetimeFigureOut">
              <a:rPr lang="nl-NL" smtClean="0"/>
              <a:t>11-12-2023</a:t>
            </a:fld>
            <a:endParaRPr lang="nl-NL"/>
          </a:p>
        </p:txBody>
      </p:sp>
      <p:sp>
        <p:nvSpPr>
          <p:cNvPr id="5" name="Tijdelijke aanduiding voor voettekst 4">
            <a:extLst>
              <a:ext uri="{FF2B5EF4-FFF2-40B4-BE49-F238E27FC236}">
                <a16:creationId xmlns:a16="http://schemas.microsoft.com/office/drawing/2014/main" id="{5C75BDA5-40F3-3A7B-9C5E-0204310D7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D6D9F81-6D7F-5F80-BF03-F24386E39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D1E7F-20F5-46E9-9836-B428D0BCC037}" type="slidenum">
              <a:rPr lang="nl-NL" smtClean="0"/>
              <a:t>‹nr.›</a:t>
            </a:fld>
            <a:endParaRPr lang="nl-NL"/>
          </a:p>
        </p:txBody>
      </p:sp>
    </p:spTree>
    <p:extLst>
      <p:ext uri="{BB962C8B-B14F-4D97-AF65-F5344CB8AC3E}">
        <p14:creationId xmlns:p14="http://schemas.microsoft.com/office/powerpoint/2010/main" val="236692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a:solidFill>
                  <a:srgbClr val="B8A1FF"/>
                </a:solidFill>
                <a:latin typeface="Arial" panose="020B0604020202020204" pitchFamily="34" charset="0"/>
                <a:cs typeface="Arial" panose="020B0604020202020204" pitchFamily="34" charset="0"/>
              </a:rPr>
              <a:t>Les 6 </a:t>
            </a:r>
            <a:r>
              <a:rPr lang="nl-NL" sz="4400" b="1" dirty="0">
                <a:solidFill>
                  <a:srgbClr val="B8A1FF"/>
                </a:solidFill>
                <a:latin typeface="Arial" panose="020B0604020202020204" pitchFamily="34" charset="0"/>
                <a:cs typeface="Arial" panose="020B0604020202020204" pitchFamily="34" charset="0"/>
              </a:rPr>
              <a:t>periode 2 leerjaar 2</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33297" y="2363246"/>
            <a:ext cx="3405041" cy="26630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Vandaag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Status LA3?</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Check de begrippenlijst!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We gaan er op uit; wat doet sfeer en beleving?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Hoe past dat binnen een goed concept?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Evaluatie VT</a:t>
            </a:r>
            <a:br>
              <a:rPr lang="nl-NL" sz="1800" dirty="0">
                <a:latin typeface="Arial" panose="020B0604020202020204" pitchFamily="34" charset="0"/>
                <a:cs typeface="Arial" panose="020B0604020202020204" pitchFamily="34" charset="0"/>
              </a:rPr>
            </a:b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208528909"/>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17950">
                  <a:extLst>
                    <a:ext uri="{9D8B030D-6E8A-4147-A177-3AD203B41FA5}">
                      <a16:colId xmlns:a16="http://schemas.microsoft.com/office/drawing/2014/main" val="469597195"/>
                    </a:ext>
                  </a:extLst>
                </a:gridCol>
                <a:gridCol w="759868">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15917">
                  <a:extLst>
                    <a:ext uri="{9D8B030D-6E8A-4147-A177-3AD203B41FA5}">
                      <a16:colId xmlns:a16="http://schemas.microsoft.com/office/drawing/2014/main" val="1032985660"/>
                    </a:ext>
                  </a:extLst>
                </a:gridCol>
                <a:gridCol w="840665">
                  <a:extLst>
                    <a:ext uri="{9D8B030D-6E8A-4147-A177-3AD203B41FA5}">
                      <a16:colId xmlns:a16="http://schemas.microsoft.com/office/drawing/2014/main" val="2567231980"/>
                    </a:ext>
                  </a:extLst>
                </a:gridCol>
                <a:gridCol w="660145">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a:solidFill>
                            <a:schemeClr val="bg1">
                              <a:lumMod val="85000"/>
                            </a:schemeClr>
                          </a:solidFill>
                        </a:rPr>
                        <a:t>Week 1</a:t>
                      </a:r>
                      <a:endParaRPr lang="nl-NL" sz="1200" b="1" strike="sngStrike"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dirty="0">
                          <a:solidFill>
                            <a:schemeClr val="tx1"/>
                          </a:solidFill>
                        </a:rPr>
                        <a:t>Week 6</a:t>
                      </a:r>
                    </a:p>
                  </a:txBody>
                  <a:tcPr anchor="ctr"/>
                </a:tc>
                <a:tc>
                  <a:txBody>
                    <a:bodyPr/>
                    <a:lstStyle/>
                    <a:p>
                      <a:pPr algn="ctr"/>
                      <a:r>
                        <a:rPr lang="nl-NL" sz="1200" dirty="0">
                          <a:solidFill>
                            <a:schemeClr val="bg1">
                              <a:lumMod val="7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0 dingen die je nog niet wist over kerst">
            <a:extLst>
              <a:ext uri="{FF2B5EF4-FFF2-40B4-BE49-F238E27FC236}">
                <a16:creationId xmlns:a16="http://schemas.microsoft.com/office/drawing/2014/main" id="{089136BD-9E2C-741C-BEA2-848D8E8C056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12">
            <a:extLst>
              <a:ext uri="{FF2B5EF4-FFF2-40B4-BE49-F238E27FC236}">
                <a16:creationId xmlns:a16="http://schemas.microsoft.com/office/drawing/2014/main" id="{522A94E1-AEBD-4286-BFF8-0711E4CD3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622650" y="5181600"/>
            <a:ext cx="9165010" cy="1174750"/>
          </a:xfrm>
          <a:custGeom>
            <a:avLst/>
            <a:gdLst>
              <a:gd name="connsiteX0" fmla="*/ 0 w 9165010"/>
              <a:gd name="connsiteY0" fmla="*/ 1073384 h 1073384"/>
              <a:gd name="connsiteX1" fmla="*/ 9165010 w 9165010"/>
              <a:gd name="connsiteY1" fmla="*/ 1073384 h 1073384"/>
              <a:gd name="connsiteX2" fmla="*/ 9165010 w 9165010"/>
              <a:gd name="connsiteY2" fmla="*/ 266817 h 1073384"/>
              <a:gd name="connsiteX3" fmla="*/ 4757604 w 9165010"/>
              <a:gd name="connsiteY3" fmla="*/ 266817 h 1073384"/>
              <a:gd name="connsiteX4" fmla="*/ 4582505 w 9165010"/>
              <a:gd name="connsiteY4" fmla="*/ 0 h 1073384"/>
              <a:gd name="connsiteX5" fmla="*/ 4407407 w 9165010"/>
              <a:gd name="connsiteY5" fmla="*/ 266817 h 1073384"/>
              <a:gd name="connsiteX6" fmla="*/ 0 w 9165010"/>
              <a:gd name="connsiteY6" fmla="*/ 266817 h 107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5010" h="1073384">
                <a:moveTo>
                  <a:pt x="0" y="1073384"/>
                </a:moveTo>
                <a:lnTo>
                  <a:pt x="9165010" y="1073384"/>
                </a:lnTo>
                <a:lnTo>
                  <a:pt x="9165010" y="266817"/>
                </a:lnTo>
                <a:lnTo>
                  <a:pt x="4757604" y="266817"/>
                </a:lnTo>
                <a:lnTo>
                  <a:pt x="4582505" y="0"/>
                </a:lnTo>
                <a:lnTo>
                  <a:pt x="4407407" y="266817"/>
                </a:lnTo>
                <a:lnTo>
                  <a:pt x="0" y="266817"/>
                </a:lnTo>
                <a:close/>
              </a:path>
            </a:pathLst>
          </a:custGeom>
          <a:solidFill>
            <a:srgbClr val="40404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1691B0-FF7D-53F7-365B-69BD6220D126}"/>
              </a:ext>
            </a:extLst>
          </p:cNvPr>
          <p:cNvSpPr>
            <a:spLocks noGrp="1"/>
          </p:cNvSpPr>
          <p:nvPr>
            <p:ph type="title"/>
          </p:nvPr>
        </p:nvSpPr>
        <p:spPr>
          <a:xfrm>
            <a:off x="1771650" y="5254391"/>
            <a:ext cx="8867012" cy="774934"/>
          </a:xfrm>
          <a:noFill/>
        </p:spPr>
        <p:txBody>
          <a:bodyPr vert="horz" lIns="91440" tIns="45720" rIns="91440" bIns="45720" rtlCol="0" anchor="ctr">
            <a:normAutofit/>
          </a:bodyPr>
          <a:lstStyle/>
          <a:p>
            <a:pPr algn="ctr"/>
            <a:r>
              <a:rPr lang="en-US" sz="4000" b="1">
                <a:solidFill>
                  <a:srgbClr val="FFFFFF"/>
                </a:solidFill>
              </a:rPr>
              <a:t>Bijna vakantie ….</a:t>
            </a:r>
          </a:p>
        </p:txBody>
      </p:sp>
    </p:spTree>
    <p:extLst>
      <p:ext uri="{BB962C8B-B14F-4D97-AF65-F5344CB8AC3E}">
        <p14:creationId xmlns:p14="http://schemas.microsoft.com/office/powerpoint/2010/main" val="169492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BE663-54E9-CDA9-3489-244BA381F46E}"/>
              </a:ext>
            </a:extLst>
          </p:cNvPr>
          <p:cNvSpPr>
            <a:spLocks noGrp="1"/>
          </p:cNvSpPr>
          <p:nvPr>
            <p:ph type="ctrTitle"/>
          </p:nvPr>
        </p:nvSpPr>
        <p:spPr/>
        <p:txBody>
          <a:bodyPr>
            <a:normAutofit/>
          </a:bodyPr>
          <a:lstStyle/>
          <a:p>
            <a:r>
              <a:rPr lang="nl-NL" sz="1800" b="1" i="0" dirty="0">
                <a:solidFill>
                  <a:srgbClr val="212529"/>
                </a:solidFill>
                <a:effectLst/>
                <a:latin typeface="Poppins" panose="020B0502040204020203" pitchFamily="2" charset="0"/>
              </a:rPr>
              <a:t>Het creëren van een goede sfeer </a:t>
            </a:r>
            <a:r>
              <a:rPr lang="nl-NL" sz="1800" b="1" dirty="0">
                <a:solidFill>
                  <a:srgbClr val="212529"/>
                </a:solidFill>
                <a:latin typeface="Poppins" panose="020B0502040204020203" pitchFamily="2" charset="0"/>
              </a:rPr>
              <a:t>in je ‘vrije tijd concept’ (café, restaurant, festival, sportclub etc.) </a:t>
            </a:r>
            <a:r>
              <a:rPr lang="nl-NL" sz="1800" b="1" i="0" dirty="0">
                <a:solidFill>
                  <a:srgbClr val="212529"/>
                </a:solidFill>
                <a:effectLst/>
                <a:latin typeface="Poppins" panose="020B0502040204020203" pitchFamily="2" charset="0"/>
              </a:rPr>
              <a:t>is ontzettend belangrijk. Maar hoe zorg je voor de juiste sfeer bij je concept? En hoe beïnvloedt sfeer ons gedrag?</a:t>
            </a:r>
            <a:endParaRPr lang="nl-NL" sz="1800" dirty="0"/>
          </a:p>
        </p:txBody>
      </p:sp>
    </p:spTree>
    <p:extLst>
      <p:ext uri="{BB962C8B-B14F-4D97-AF65-F5344CB8AC3E}">
        <p14:creationId xmlns:p14="http://schemas.microsoft.com/office/powerpoint/2010/main" val="321835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24F0E-429C-EEA6-D29C-3EF0DCD24A2E}"/>
              </a:ext>
            </a:extLst>
          </p:cNvPr>
          <p:cNvSpPr>
            <a:spLocks noGrp="1"/>
          </p:cNvSpPr>
          <p:nvPr>
            <p:ph type="title"/>
          </p:nvPr>
        </p:nvSpPr>
        <p:spPr/>
        <p:txBody>
          <a:bodyPr/>
          <a:lstStyle/>
          <a:p>
            <a:r>
              <a:rPr lang="nl-NL" dirty="0"/>
              <a:t>Wat verstaan we onder </a:t>
            </a:r>
            <a:r>
              <a:rPr lang="nl-NL" dirty="0">
                <a:solidFill>
                  <a:srgbClr val="7030A0"/>
                </a:solidFill>
              </a:rPr>
              <a:t>sfeer </a:t>
            </a:r>
            <a:r>
              <a:rPr lang="nl-NL" dirty="0"/>
              <a:t>en </a:t>
            </a:r>
            <a:r>
              <a:rPr lang="nl-NL" dirty="0">
                <a:solidFill>
                  <a:srgbClr val="7030A0"/>
                </a:solidFill>
              </a:rPr>
              <a:t>beleving</a:t>
            </a:r>
            <a:r>
              <a:rPr lang="nl-NL" dirty="0"/>
              <a:t>? </a:t>
            </a:r>
            <a:br>
              <a:rPr lang="nl-NL" dirty="0"/>
            </a:br>
            <a:endParaRPr lang="nl-NL" dirty="0"/>
          </a:p>
        </p:txBody>
      </p:sp>
      <p:sp>
        <p:nvSpPr>
          <p:cNvPr id="3" name="Tijdelijke aanduiding voor inhoud 2">
            <a:extLst>
              <a:ext uri="{FF2B5EF4-FFF2-40B4-BE49-F238E27FC236}">
                <a16:creationId xmlns:a16="http://schemas.microsoft.com/office/drawing/2014/main" id="{F63A1510-2953-3CA5-EBFF-27F8AE51063D}"/>
              </a:ext>
            </a:extLst>
          </p:cNvPr>
          <p:cNvSpPr>
            <a:spLocks noGrp="1"/>
          </p:cNvSpPr>
          <p:nvPr>
            <p:ph idx="1"/>
          </p:nvPr>
        </p:nvSpPr>
        <p:spPr/>
        <p:txBody>
          <a:bodyPr/>
          <a:lstStyle/>
          <a:p>
            <a:pPr marL="0" indent="0">
              <a:buNone/>
            </a:pPr>
            <a:r>
              <a:rPr lang="nl-NL" b="1" i="0" dirty="0">
                <a:solidFill>
                  <a:srgbClr val="212529"/>
                </a:solidFill>
                <a:effectLst/>
                <a:latin typeface="Poppins" panose="00000500000000000000" pitchFamily="2" charset="0"/>
              </a:rPr>
              <a:t>de beleving van muziek, geur, beeld en tast</a:t>
            </a:r>
          </a:p>
          <a:p>
            <a:pPr marL="0" indent="0">
              <a:buNone/>
            </a:pPr>
            <a:endParaRPr lang="nl-NL" b="1" dirty="0">
              <a:solidFill>
                <a:srgbClr val="212529"/>
              </a:solidFill>
              <a:latin typeface="Poppins" panose="00000500000000000000" pitchFamily="2" charset="0"/>
            </a:endParaRPr>
          </a:p>
          <a:p>
            <a:pPr marL="0" indent="0">
              <a:buNone/>
            </a:pPr>
            <a:endParaRPr lang="nl-NL" dirty="0"/>
          </a:p>
        </p:txBody>
      </p:sp>
      <p:pic>
        <p:nvPicPr>
          <p:cNvPr id="3076" name="Picture 4" descr="Evenement beleving: zo zorg je ervoor dat mensen zich vermaken">
            <a:extLst>
              <a:ext uri="{FF2B5EF4-FFF2-40B4-BE49-F238E27FC236}">
                <a16:creationId xmlns:a16="http://schemas.microsoft.com/office/drawing/2014/main" id="{EE1A1037-3C24-A92D-E873-FDA68D0D7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84" y="2479510"/>
            <a:ext cx="11588433" cy="3644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9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A63FA-CA83-CF71-0F42-1EDD6CC62BA7}"/>
              </a:ext>
            </a:extLst>
          </p:cNvPr>
          <p:cNvSpPr>
            <a:spLocks noGrp="1"/>
          </p:cNvSpPr>
          <p:nvPr>
            <p:ph type="title"/>
          </p:nvPr>
        </p:nvSpPr>
        <p:spPr>
          <a:xfrm>
            <a:off x="155711" y="106446"/>
            <a:ext cx="10515600" cy="1325563"/>
          </a:xfrm>
        </p:spPr>
        <p:txBody>
          <a:bodyPr>
            <a:normAutofit/>
          </a:bodyPr>
          <a:lstStyle/>
          <a:p>
            <a:r>
              <a:rPr lang="nl-NL" sz="3200" b="1" dirty="0">
                <a:solidFill>
                  <a:srgbClr val="7030A0"/>
                </a:solidFill>
              </a:rPr>
              <a:t>Ontdekstation, Stoom013, Club Smederij, Hall of Fame, </a:t>
            </a:r>
            <a:r>
              <a:rPr lang="nl-NL" sz="3200" b="1" dirty="0" err="1">
                <a:solidFill>
                  <a:srgbClr val="7030A0"/>
                </a:solidFill>
              </a:rPr>
              <a:t>Doloris</a:t>
            </a:r>
            <a:r>
              <a:rPr lang="nl-NL" sz="3200" b="1" dirty="0">
                <a:solidFill>
                  <a:srgbClr val="7030A0"/>
                </a:solidFill>
              </a:rPr>
              <a:t> – hoe past dit bij elkaar?</a:t>
            </a:r>
          </a:p>
        </p:txBody>
      </p:sp>
      <p:pic>
        <p:nvPicPr>
          <p:cNvPr id="2050" name="Picture 2" descr="Spoorzone Tilburg">
            <a:extLst>
              <a:ext uri="{FF2B5EF4-FFF2-40B4-BE49-F238E27FC236}">
                <a16:creationId xmlns:a16="http://schemas.microsoft.com/office/drawing/2014/main" id="{4AB426CA-04B2-1651-84EA-07FBCFEF2F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42457"/>
            <a:ext cx="6621625" cy="3507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tspots Spoorzone Tilburg | Hall of Fame | Ticket to Tilburg | Ticket to  Tilburg">
            <a:extLst>
              <a:ext uri="{FF2B5EF4-FFF2-40B4-BE49-F238E27FC236}">
                <a16:creationId xmlns:a16="http://schemas.microsoft.com/office/drawing/2014/main" id="{82613E3D-D5D5-0F43-3012-54779F16F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879" y="1260988"/>
            <a:ext cx="5519121" cy="3686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meente Tilburg investeert in Het Ontdekstation - Tilburg.com">
            <a:extLst>
              <a:ext uri="{FF2B5EF4-FFF2-40B4-BE49-F238E27FC236}">
                <a16:creationId xmlns:a16="http://schemas.microsoft.com/office/drawing/2014/main" id="{CFAFA2B4-4331-E6B0-6F92-5E0A12DE29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94933"/>
            <a:ext cx="3706635" cy="2082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oloris' Meta Maze: grootste kunstdoolhof van Europa opent deuren in  Tilburg - GreaterVenues.com">
            <a:extLst>
              <a:ext uri="{FF2B5EF4-FFF2-40B4-BE49-F238E27FC236}">
                <a16:creationId xmlns:a16="http://schemas.microsoft.com/office/drawing/2014/main" id="{875A216E-1811-9D3A-25D1-8E594A3D3C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5381" y="4869024"/>
            <a:ext cx="5526327" cy="20086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ub Smederij - indebuurt Tilburg">
            <a:extLst>
              <a:ext uri="{FF2B5EF4-FFF2-40B4-BE49-F238E27FC236}">
                <a16:creationId xmlns:a16="http://schemas.microsoft.com/office/drawing/2014/main" id="{86662C9C-526F-12A1-EBC6-5BA9C0261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9369" y="4794933"/>
            <a:ext cx="3143885" cy="210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B9566-0ACA-DE58-A830-02456AB7ACB9}"/>
              </a:ext>
            </a:extLst>
          </p:cNvPr>
          <p:cNvSpPr>
            <a:spLocks noGrp="1"/>
          </p:cNvSpPr>
          <p:nvPr>
            <p:ph type="title"/>
          </p:nvPr>
        </p:nvSpPr>
        <p:spPr/>
        <p:txBody>
          <a:bodyPr/>
          <a:lstStyle/>
          <a:p>
            <a:r>
              <a:rPr lang="nl-NL" dirty="0"/>
              <a:t>Erop uit! We gaan de </a:t>
            </a:r>
            <a:r>
              <a:rPr lang="nl-NL" dirty="0">
                <a:solidFill>
                  <a:srgbClr val="7030A0"/>
                </a:solidFill>
              </a:rPr>
              <a:t>sfeer</a:t>
            </a:r>
            <a:r>
              <a:rPr lang="nl-NL" dirty="0"/>
              <a:t> en </a:t>
            </a:r>
            <a:r>
              <a:rPr lang="nl-NL" dirty="0">
                <a:solidFill>
                  <a:srgbClr val="7030A0"/>
                </a:solidFill>
              </a:rPr>
              <a:t>beleving</a:t>
            </a:r>
            <a:r>
              <a:rPr lang="nl-NL" dirty="0"/>
              <a:t> ervaren vandaag. </a:t>
            </a:r>
          </a:p>
        </p:txBody>
      </p:sp>
      <p:pic>
        <p:nvPicPr>
          <p:cNvPr id="1026" name="Picture 2" descr="Ontdek de Spoorzone | Ticket to Tilburg">
            <a:extLst>
              <a:ext uri="{FF2B5EF4-FFF2-40B4-BE49-F238E27FC236}">
                <a16:creationId xmlns:a16="http://schemas.microsoft.com/office/drawing/2014/main" id="{28A96186-3D97-2A0F-7931-BF0CAFDD29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9882" y="1768808"/>
            <a:ext cx="8410022" cy="47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4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42303F-3DC5-4299-8564-EAFEF9CD69BC}"/>
              </a:ext>
            </a:extLst>
          </p:cNvPr>
          <p:cNvSpPr>
            <a:spLocks noGrp="1"/>
          </p:cNvSpPr>
          <p:nvPr>
            <p:ph type="title"/>
          </p:nvPr>
        </p:nvSpPr>
        <p:spPr>
          <a:xfrm>
            <a:off x="1981200" y="274638"/>
            <a:ext cx="8229600" cy="1143000"/>
          </a:xfrm>
        </p:spPr>
        <p:txBody>
          <a:bodyPr wrap="square" anchor="ctr">
            <a:normAutofit/>
          </a:bodyPr>
          <a:lstStyle/>
          <a:p>
            <a:r>
              <a:rPr lang="en-US" b="1" dirty="0">
                <a:solidFill>
                  <a:srgbClr val="7030A0"/>
                </a:solidFill>
              </a:rPr>
              <a:t>Hoe gaan we dat doen?</a:t>
            </a:r>
          </a:p>
        </p:txBody>
      </p:sp>
      <p:pic>
        <p:nvPicPr>
          <p:cNvPr id="6" name="Afbeelding 5" descr="Afbeelding met tekst&#10;&#10;Automatisch gegenereerde beschrijving">
            <a:extLst>
              <a:ext uri="{FF2B5EF4-FFF2-40B4-BE49-F238E27FC236}">
                <a16:creationId xmlns:a16="http://schemas.microsoft.com/office/drawing/2014/main" id="{F66BD6EE-C9FB-4A39-BA86-B6CEF49E2398}"/>
              </a:ext>
            </a:extLst>
          </p:cNvPr>
          <p:cNvPicPr>
            <a:picLocks noChangeAspect="1"/>
          </p:cNvPicPr>
          <p:nvPr/>
        </p:nvPicPr>
        <p:blipFill>
          <a:blip r:embed="rId2"/>
          <a:stretch>
            <a:fillRect/>
          </a:stretch>
        </p:blipFill>
        <p:spPr>
          <a:xfrm>
            <a:off x="1981200" y="2515349"/>
            <a:ext cx="4038600" cy="2695667"/>
          </a:xfrm>
          <a:prstGeom prst="rect">
            <a:avLst/>
          </a:prstGeom>
          <a:noFill/>
        </p:spPr>
      </p:pic>
      <p:sp>
        <p:nvSpPr>
          <p:cNvPr id="14" name="Content Placeholder 2">
            <a:extLst>
              <a:ext uri="{FF2B5EF4-FFF2-40B4-BE49-F238E27FC236}">
                <a16:creationId xmlns:a16="http://schemas.microsoft.com/office/drawing/2014/main" id="{89224158-B799-4215-B47F-50FACFE2BFA4}"/>
              </a:ext>
            </a:extLst>
          </p:cNvPr>
          <p:cNvSpPr>
            <a:spLocks noGrp="1"/>
          </p:cNvSpPr>
          <p:nvPr>
            <p:ph sz="half" idx="2"/>
          </p:nvPr>
        </p:nvSpPr>
        <p:spPr>
          <a:xfrm>
            <a:off x="6172200" y="1600201"/>
            <a:ext cx="4038600" cy="4525963"/>
          </a:xfrm>
        </p:spPr>
        <p:txBody>
          <a:bodyPr wrap="square" anchor="t">
            <a:normAutofit/>
          </a:bodyPr>
          <a:lstStyle/>
          <a:p>
            <a:pPr>
              <a:lnSpc>
                <a:spcPct val="90000"/>
              </a:lnSpc>
            </a:pPr>
            <a:r>
              <a:rPr lang="en-US" sz="2200" dirty="0"/>
              <a:t>We gaan eens een concept van dichtbij bekijken…. </a:t>
            </a:r>
          </a:p>
          <a:p>
            <a:pPr>
              <a:lnSpc>
                <a:spcPct val="90000"/>
              </a:lnSpc>
            </a:pPr>
            <a:r>
              <a:rPr lang="en-US" sz="2200" dirty="0"/>
              <a:t>Het is op locatie! We gaan naar de schaatsbaan</a:t>
            </a:r>
          </a:p>
          <a:p>
            <a:pPr>
              <a:lnSpc>
                <a:spcPct val="90000"/>
              </a:lnSpc>
            </a:pPr>
            <a:endParaRPr lang="en-US" sz="2200" dirty="0"/>
          </a:p>
        </p:txBody>
      </p:sp>
    </p:spTree>
    <p:extLst>
      <p:ext uri="{BB962C8B-B14F-4D97-AF65-F5344CB8AC3E}">
        <p14:creationId xmlns:p14="http://schemas.microsoft.com/office/powerpoint/2010/main" val="362325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323B2-D994-53FD-F489-7E0A4C50F366}"/>
              </a:ext>
            </a:extLst>
          </p:cNvPr>
          <p:cNvSpPr>
            <a:spLocks noGrp="1"/>
          </p:cNvSpPr>
          <p:nvPr>
            <p:ph type="title"/>
          </p:nvPr>
        </p:nvSpPr>
        <p:spPr/>
        <p:txBody>
          <a:bodyPr/>
          <a:lstStyle/>
          <a:p>
            <a:r>
              <a:rPr lang="nl-NL" b="1" dirty="0">
                <a:solidFill>
                  <a:srgbClr val="B8A1FF"/>
                </a:solidFill>
                <a:latin typeface="Arial" panose="020B0604020202020204" pitchFamily="34" charset="0"/>
                <a:cs typeface="Arial" panose="020B0604020202020204" pitchFamily="34" charset="0"/>
              </a:rPr>
              <a:t>Opdracht! </a:t>
            </a:r>
          </a:p>
        </p:txBody>
      </p:sp>
      <p:sp>
        <p:nvSpPr>
          <p:cNvPr id="6" name="Tijdelijke aanduiding voor inhoud 5">
            <a:extLst>
              <a:ext uri="{FF2B5EF4-FFF2-40B4-BE49-F238E27FC236}">
                <a16:creationId xmlns:a16="http://schemas.microsoft.com/office/drawing/2014/main" id="{B57F47CB-D47A-FE4F-65B2-F0A1343D6BE6}"/>
              </a:ext>
            </a:extLst>
          </p:cNvPr>
          <p:cNvSpPr>
            <a:spLocks noGrp="1"/>
          </p:cNvSpPr>
          <p:nvPr>
            <p:ph sz="half" idx="1"/>
          </p:nvPr>
        </p:nvSpPr>
        <p:spPr/>
        <p:txBody>
          <a:bodyPr/>
          <a:lstStyle/>
          <a:p>
            <a:r>
              <a:rPr lang="nl-NL" sz="1100" dirty="0"/>
              <a:t>We gaan naar de schaatsbaan – op de Heuvel recht tegenover Pathé bioscoop </a:t>
            </a:r>
          </a:p>
          <a:p>
            <a:r>
              <a:rPr lang="nl-NL" sz="1100" dirty="0"/>
              <a:t>Wat gaan jullie doen?</a:t>
            </a:r>
            <a:br>
              <a:rPr lang="nl-NL" sz="1100" dirty="0"/>
            </a:br>
            <a:r>
              <a:rPr lang="nl-NL" sz="1100" dirty="0"/>
              <a:t>- De doelgroep van de schaatsbaan achterhalen.</a:t>
            </a:r>
            <a:br>
              <a:rPr lang="nl-NL" sz="1100" dirty="0"/>
            </a:br>
            <a:r>
              <a:rPr lang="nl-NL" sz="1100" dirty="0"/>
              <a:t>- Je geeft antwoord op de vraag: past de doelstelling van de ijsbaan bij de doelstelling van de doelgroep? Leg uit </a:t>
            </a:r>
            <a:br>
              <a:rPr lang="nl-NL" sz="1100" dirty="0"/>
            </a:br>
            <a:r>
              <a:rPr lang="nl-NL" sz="1100" dirty="0"/>
              <a:t>- Omschrijf het concept, en hoe sfeer en beleving terugkomt op deze schaatsbaan? (benoem zoveel mogelijk elementen!) </a:t>
            </a:r>
            <a:br>
              <a:rPr lang="nl-NL" sz="1100" dirty="0"/>
            </a:br>
            <a:r>
              <a:rPr lang="nl-NL" sz="1100" dirty="0"/>
              <a:t>- Weet je nog… de belevenisbouwstenen… (plaatje rechts) ga per bouwsteen na hoe dit terugkomt in deze ijsbaan. Minimaal 1 voorbeeld per bouwsteen</a:t>
            </a:r>
          </a:p>
          <a:p>
            <a:r>
              <a:rPr lang="nl-NL" sz="1100" dirty="0"/>
              <a:t>Tot slot…. Bedenk minimaal 2 verbeteringen die de ijsbaan kan toepassen om nog succesvoller te worden. Kan/mag </a:t>
            </a:r>
            <a:r>
              <a:rPr lang="nl-NL" sz="1100" dirty="0" err="1"/>
              <a:t>vanalles</a:t>
            </a:r>
            <a:r>
              <a:rPr lang="nl-NL" sz="1100" dirty="0"/>
              <a:t> zijn! </a:t>
            </a:r>
          </a:p>
          <a:p>
            <a:endParaRPr lang="nl-NL" sz="1100" dirty="0"/>
          </a:p>
          <a:p>
            <a:endParaRPr lang="nl-NL" sz="1100" dirty="0"/>
          </a:p>
          <a:p>
            <a:endParaRPr lang="nl-NL" sz="1100" dirty="0"/>
          </a:p>
          <a:p>
            <a:endParaRPr lang="nl-NL" dirty="0"/>
          </a:p>
        </p:txBody>
      </p:sp>
      <p:pic>
        <p:nvPicPr>
          <p:cNvPr id="7" name="Picture 2">
            <a:extLst>
              <a:ext uri="{FF2B5EF4-FFF2-40B4-BE49-F238E27FC236}">
                <a16:creationId xmlns:a16="http://schemas.microsoft.com/office/drawing/2014/main" id="{4CD5F203-5247-514A-5492-A421CFDC7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481" y="1639792"/>
            <a:ext cx="5143406" cy="31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3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F5B4-41A1-5EC2-6EF4-3C116AC0BB25}"/>
              </a:ext>
            </a:extLst>
          </p:cNvPr>
          <p:cNvSpPr>
            <a:spLocks noGrp="1"/>
          </p:cNvSpPr>
          <p:nvPr>
            <p:ph type="title"/>
          </p:nvPr>
        </p:nvSpPr>
        <p:spPr/>
        <p:txBody>
          <a:bodyPr/>
          <a:lstStyle/>
          <a:p>
            <a:r>
              <a:rPr lang="nl-NL" b="1" dirty="0">
                <a:solidFill>
                  <a:srgbClr val="7030A0"/>
                </a:solidFill>
              </a:rPr>
              <a:t>Evaluatie lessen VT </a:t>
            </a:r>
          </a:p>
        </p:txBody>
      </p:sp>
      <p:sp>
        <p:nvSpPr>
          <p:cNvPr id="3" name="Tijdelijke aanduiding voor inhoud 2">
            <a:extLst>
              <a:ext uri="{FF2B5EF4-FFF2-40B4-BE49-F238E27FC236}">
                <a16:creationId xmlns:a16="http://schemas.microsoft.com/office/drawing/2014/main" id="{7DE4DE9F-6E79-3E41-CAAC-315282967571}"/>
              </a:ext>
            </a:extLst>
          </p:cNvPr>
          <p:cNvSpPr>
            <a:spLocks noGrp="1"/>
          </p:cNvSpPr>
          <p:nvPr>
            <p:ph idx="1"/>
          </p:nvPr>
        </p:nvSpPr>
        <p:spPr>
          <a:xfrm>
            <a:off x="619923" y="1868677"/>
            <a:ext cx="6005052" cy="3074982"/>
          </a:xfrm>
        </p:spPr>
        <p:txBody>
          <a:bodyPr>
            <a:normAutofit/>
          </a:bodyPr>
          <a:lstStyle/>
          <a:p>
            <a:r>
              <a:rPr lang="nl-NL" dirty="0"/>
              <a:t>Wat vonden jullie inhoudelijk van de lessen VT?</a:t>
            </a:r>
          </a:p>
          <a:p>
            <a:r>
              <a:rPr lang="nl-NL" dirty="0"/>
              <a:t>Wat moet er blijven/ meer?</a:t>
            </a:r>
          </a:p>
          <a:p>
            <a:r>
              <a:rPr lang="nl-NL" dirty="0"/>
              <a:t>Wat mag er weg/ minder?</a:t>
            </a:r>
          </a:p>
          <a:p>
            <a:endParaRPr lang="nl-NL" dirty="0"/>
          </a:p>
          <a:p>
            <a:endParaRPr lang="nl-NL" dirty="0"/>
          </a:p>
          <a:p>
            <a:endParaRPr lang="nl-NL" dirty="0"/>
          </a:p>
          <a:p>
            <a:endParaRPr lang="nl-NL" dirty="0"/>
          </a:p>
          <a:p>
            <a:pPr marL="0" indent="0">
              <a:buNone/>
            </a:pPr>
            <a:endParaRPr lang="nl-NL" dirty="0"/>
          </a:p>
          <a:p>
            <a:pPr marL="0" indent="0">
              <a:buNone/>
            </a:pPr>
            <a:endParaRPr lang="nl-NL" dirty="0"/>
          </a:p>
        </p:txBody>
      </p:sp>
      <p:pic>
        <p:nvPicPr>
          <p:cNvPr id="4100" name="Picture 4" descr="GoNoodle Speak Up">
            <a:extLst>
              <a:ext uri="{FF2B5EF4-FFF2-40B4-BE49-F238E27FC236}">
                <a16:creationId xmlns:a16="http://schemas.microsoft.com/office/drawing/2014/main" id="{7373EBF4-10CF-F837-3E7F-94E7BFD60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891" y="2999818"/>
            <a:ext cx="6209879" cy="3493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8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D716F5-9A3A-0B1E-41FD-CCF0FF7B2F70}"/>
              </a:ext>
            </a:extLst>
          </p:cNvPr>
          <p:cNvSpPr>
            <a:spLocks noGrp="1"/>
          </p:cNvSpPr>
          <p:nvPr>
            <p:ph type="title"/>
          </p:nvPr>
        </p:nvSpPr>
        <p:spPr/>
        <p:txBody>
          <a:bodyPr/>
          <a:lstStyle/>
          <a:p>
            <a:r>
              <a:rPr lang="nl-NL" b="1" dirty="0" err="1">
                <a:solidFill>
                  <a:srgbClr val="7030A0"/>
                </a:solidFill>
              </a:rPr>
              <a:t>Work</a:t>
            </a:r>
            <a:r>
              <a:rPr lang="nl-NL" b="1" dirty="0">
                <a:solidFill>
                  <a:srgbClr val="7030A0"/>
                </a:solidFill>
              </a:rPr>
              <a:t> time </a:t>
            </a:r>
          </a:p>
        </p:txBody>
      </p:sp>
      <p:sp>
        <p:nvSpPr>
          <p:cNvPr id="3" name="Tijdelijke aanduiding voor inhoud 2">
            <a:extLst>
              <a:ext uri="{FF2B5EF4-FFF2-40B4-BE49-F238E27FC236}">
                <a16:creationId xmlns:a16="http://schemas.microsoft.com/office/drawing/2014/main" id="{1ADC75C6-FBE8-7BF4-89DE-5F4FE4BDB248}"/>
              </a:ext>
            </a:extLst>
          </p:cNvPr>
          <p:cNvSpPr>
            <a:spLocks noGrp="1"/>
          </p:cNvSpPr>
          <p:nvPr>
            <p:ph idx="1"/>
          </p:nvPr>
        </p:nvSpPr>
        <p:spPr/>
        <p:txBody>
          <a:bodyPr/>
          <a:lstStyle/>
          <a:p>
            <a:r>
              <a:rPr lang="nl-NL" dirty="0"/>
              <a:t>LA3 </a:t>
            </a:r>
          </a:p>
          <a:p>
            <a:r>
              <a:rPr lang="nl-NL" dirty="0"/>
              <a:t>IBS – conceptontwikkeling / logo</a:t>
            </a:r>
          </a:p>
          <a:p>
            <a:r>
              <a:rPr lang="nl-NL" dirty="0"/>
              <a:t>Prototyping</a:t>
            </a:r>
          </a:p>
          <a:p>
            <a:r>
              <a:rPr lang="nl-NL" dirty="0"/>
              <a:t>Overig… </a:t>
            </a:r>
          </a:p>
        </p:txBody>
      </p:sp>
    </p:spTree>
    <p:extLst>
      <p:ext uri="{BB962C8B-B14F-4D97-AF65-F5344CB8AC3E}">
        <p14:creationId xmlns:p14="http://schemas.microsoft.com/office/powerpoint/2010/main" val="17978357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348</Words>
  <Application>Microsoft Office PowerPoint</Application>
  <PresentationFormat>Breedbeeld</PresentationFormat>
  <Paragraphs>46</Paragraphs>
  <Slides>10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Calibri Light</vt:lpstr>
      <vt:lpstr>Poppins</vt:lpstr>
      <vt:lpstr>Wingdings</vt:lpstr>
      <vt:lpstr>Kantoorthema</vt:lpstr>
      <vt:lpstr>PowerPoint-presentatie</vt:lpstr>
      <vt:lpstr>Het creëren van een goede sfeer in je ‘vrije tijd concept’ (café, restaurant, festival, sportclub etc.) is ontzettend belangrijk. Maar hoe zorg je voor de juiste sfeer bij je concept? En hoe beïnvloedt sfeer ons gedrag?</vt:lpstr>
      <vt:lpstr>Wat verstaan we onder sfeer en beleving?  </vt:lpstr>
      <vt:lpstr>Ontdekstation, Stoom013, Club Smederij, Hall of Fame, Doloris – hoe past dit bij elkaar?</vt:lpstr>
      <vt:lpstr>Erop uit! We gaan de sfeer en beleving ervaren vandaag. </vt:lpstr>
      <vt:lpstr>Hoe gaan we dat doen?</vt:lpstr>
      <vt:lpstr>Opdracht! </vt:lpstr>
      <vt:lpstr>Evaluatie lessen VT </vt:lpstr>
      <vt:lpstr>Work time </vt:lpstr>
      <vt:lpstr>Bijna vakantie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Lotte de Laat</dc:creator>
  <cp:lastModifiedBy>Lotte de Laat</cp:lastModifiedBy>
  <cp:revision>3</cp:revision>
  <dcterms:created xsi:type="dcterms:W3CDTF">2023-01-24T13:23:23Z</dcterms:created>
  <dcterms:modified xsi:type="dcterms:W3CDTF">2023-12-11T15:43:41Z</dcterms:modified>
</cp:coreProperties>
</file>